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203150" cy="32404050"/>
  <p:notesSz cx="6856413" cy="9083675"/>
  <p:embeddedFontLst>
    <p:embeddedFont>
      <p:font typeface="Arial Black" panose="020B0A04020102020204" pitchFamily="34" charset="0"/>
      <p:bold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893414-2D6D-44F7-A9B4-18CA096F78B6}">
  <a:tblStyle styleId="{C7893414-2D6D-44F7-A9B4-18CA096F78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2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/>
              <a:t>Figure1:Children</a:t>
            </a:r>
            <a:r>
              <a:rPr lang="tr-TR" baseline="0" dirty="0"/>
              <a:t> </a:t>
            </a:r>
            <a:r>
              <a:rPr lang="tr-TR" baseline="0" dirty="0" err="1"/>
              <a:t>screen</a:t>
            </a:r>
            <a:r>
              <a:rPr lang="tr-TR" baseline="0" dirty="0"/>
              <a:t> </a:t>
            </a:r>
            <a:r>
              <a:rPr lang="tr-TR" baseline="0" dirty="0" err="1"/>
              <a:t>exposure</a:t>
            </a:r>
            <a:r>
              <a:rPr lang="tr-TR" baseline="0" dirty="0"/>
              <a:t> </a:t>
            </a:r>
            <a:endParaRPr lang="tr-TR" dirty="0"/>
          </a:p>
        </c:rich>
      </c:tx>
      <c:layout>
        <c:manualLayout>
          <c:xMode val="edge"/>
          <c:yMode val="edge"/>
          <c:x val="0.22089603046768025"/>
          <c:y val="3.66047954720910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BE-4D89-8F69-CFCCA45A28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BE-4D89-8F69-CFCCA45A280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1BE-4D89-8F69-CFCCA45A280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BE-4D89-8F69-CFCCA45A28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4"/>
                <c:pt idx="0">
                  <c:v>1. Çeyrek</c:v>
                </c:pt>
                <c:pt idx="1">
                  <c:v>2. Çeyrek</c:v>
                </c:pt>
                <c:pt idx="2">
                  <c:v>3. Çeyrek</c:v>
                </c:pt>
                <c:pt idx="3">
                  <c:v>4. Çeyrek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8.9</c:v>
                </c:pt>
                <c:pt idx="1">
                  <c:v>62.8</c:v>
                </c:pt>
                <c:pt idx="2">
                  <c:v>21.5</c:v>
                </c:pt>
                <c:pt idx="3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8A-4142-88DB-744CB912E92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/>
              <a:t>Figure2:Genders</a:t>
            </a:r>
          </a:p>
        </c:rich>
      </c:tx>
      <c:layout>
        <c:manualLayout>
          <c:xMode val="edge"/>
          <c:yMode val="edge"/>
          <c:x val="0.29479613969458274"/>
          <c:y val="2.39022429630583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Man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Sayfa1!$B$2:$B$5</c:f>
              <c:numCache>
                <c:formatCode>General</c:formatCode>
                <c:ptCount val="4"/>
                <c:pt idx="0">
                  <c:v>55.4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Sayfa1!$A$2:$A$5</c15:sqref>
                        </c15:formulaRef>
                      </c:ext>
                    </c:extLst>
                    <c:strCache>
                      <c:ptCount val="4"/>
                      <c:pt idx="0">
                        <c:v>Kategori 1</c:v>
                      </c:pt>
                      <c:pt idx="3">
                        <c:v>,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6DCF-4D31-8A86-F897F760C793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Woman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Sayfa1!$C$2:$C$5</c:f>
              <c:numCache>
                <c:formatCode>General</c:formatCode>
                <c:ptCount val="4"/>
                <c:pt idx="0">
                  <c:v>44.6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Sayfa1!$A$2:$A$5</c15:sqref>
                        </c15:formulaRef>
                      </c:ext>
                    </c:extLst>
                    <c:strCache>
                      <c:ptCount val="4"/>
                      <c:pt idx="0">
                        <c:v>Kategori 1</c:v>
                      </c:pt>
                      <c:pt idx="3">
                        <c:v>,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6DCF-4D31-8A86-F897F760C7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36469839"/>
        <c:axId val="1236466927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Sayfa1!$D$1</c15:sqref>
                        </c15:formulaRef>
                      </c:ext>
                    </c:extLst>
                    <c:strCache>
                      <c:ptCount val="1"/>
                      <c:pt idx="0">
                        <c:v>Sütun1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r-TR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Sayfa1!$D$2:$D$5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uri="{02D57815-91ED-43cb-92C2-25804820EDAC}">
                    <c15:filteredCategoryTitle>
                      <c15:cat>
                        <c:strRef>
                          <c:extLst>
                            <c:ext uri="{02D57815-91ED-43cb-92C2-25804820EDAC}">
                              <c15:formulaRef>
                                <c15:sqref>Sayfa1!$A$2:$A$5</c15:sqref>
                              </c15:formulaRef>
                            </c:ext>
                          </c:extLst>
                          <c:strCache>
                            <c:ptCount val="4"/>
                            <c:pt idx="0">
                              <c:v>Kategori 1</c:v>
                            </c:pt>
                            <c:pt idx="3">
                              <c:v>,</c:v>
                            </c:pt>
                          </c:strCache>
                        </c:strRef>
                      </c15:cat>
                    </c15:filteredCategoryTitle>
                  </c:ext>
                  <c:ext xmlns:c16="http://schemas.microsoft.com/office/drawing/2014/chart" uri="{C3380CC4-5D6E-409C-BE32-E72D297353CC}">
                    <c16:uniqueId val="{00000002-6DCF-4D31-8A86-F897F760C793}"/>
                  </c:ext>
                </c:extLst>
              </c15:ser>
            </c15:filteredBarSeries>
          </c:ext>
        </c:extLst>
      </c:barChart>
      <c:catAx>
        <c:axId val="12364698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236466927"/>
        <c:crosses val="autoZero"/>
        <c:auto val="1"/>
        <c:lblAlgn val="ctr"/>
        <c:lblOffset val="100"/>
        <c:noMultiLvlLbl val="0"/>
      </c:catAx>
      <c:valAx>
        <c:axId val="1236466927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236469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2950" y="681275"/>
            <a:ext cx="4571150" cy="3406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625" y="4314725"/>
            <a:ext cx="5485100" cy="408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92775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625" y="4314725"/>
            <a:ext cx="5485100" cy="408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1038"/>
            <a:ext cx="2649537" cy="3406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263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, Dikey Metin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260614" y="1295225"/>
            <a:ext cx="22681924" cy="540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1907771" y="6912227"/>
            <a:ext cx="21387610" cy="22681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–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282278" y="12286256"/>
            <a:ext cx="27650597" cy="566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4117910" y="6674443"/>
            <a:ext cx="27650597" cy="16893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–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890364" y="10066973"/>
            <a:ext cx="21422430" cy="6945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3780721" y="18362295"/>
            <a:ext cx="17641713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None/>
              <a:defRPr sz="1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260614" y="1295225"/>
            <a:ext cx="22681924" cy="540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260614" y="7559384"/>
            <a:ext cx="22681924" cy="21387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–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bilgis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990377" y="20822605"/>
            <a:ext cx="21423665" cy="643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990377" y="13734573"/>
            <a:ext cx="21423665" cy="7088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260614" y="1295225"/>
            <a:ext cx="22681924" cy="540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260656" y="7559520"/>
            <a:ext cx="11281656" cy="21386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12660842" y="7559520"/>
            <a:ext cx="11281659" cy="21386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260654" y="1297306"/>
            <a:ext cx="22681847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260654" y="7253763"/>
            <a:ext cx="11134724" cy="3023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1260654" y="10276999"/>
            <a:ext cx="11134724" cy="18669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12802837" y="7253763"/>
            <a:ext cx="11139665" cy="3023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12802837" y="10276999"/>
            <a:ext cx="11139665" cy="18669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260614" y="1295225"/>
            <a:ext cx="22681924" cy="540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260652" y="1290161"/>
            <a:ext cx="8291159" cy="549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9854320" y="1290163"/>
            <a:ext cx="14088179" cy="27656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260652" y="6780847"/>
            <a:ext cx="8291159" cy="2216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940125" y="22682834"/>
            <a:ext cx="15121644" cy="2677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4940125" y="2896077"/>
            <a:ext cx="15121644" cy="19442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940125" y="25360313"/>
            <a:ext cx="15121644" cy="3803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8F4"/>
            </a:gs>
            <a:gs pos="100000">
              <a:srgbClr val="FFFFFF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260614" y="1295225"/>
            <a:ext cx="22681924" cy="540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260614" y="7559384"/>
            <a:ext cx="22681924" cy="21387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–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iencedirect.com/science/article/pii/S0193397314001439#!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aa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ergipark.org.tr/tr/pub/kocatepetip/issue/33111/411206" TargetMode="External"/><Relationship Id="rId5" Type="http://schemas.openxmlformats.org/officeDocument/2006/relationships/chart" Target="../charts/chart2.xml"/><Relationship Id="rId10" Type="http://schemas.openxmlformats.org/officeDocument/2006/relationships/hyperlink" Target="https://www.sciencedirect.com/science/journal/01933973/36/supp/C" TargetMode="External"/><Relationship Id="rId4" Type="http://schemas.openxmlformats.org/officeDocument/2006/relationships/chart" Target="../charts/chart1.xml"/><Relationship Id="rId9" Type="http://schemas.openxmlformats.org/officeDocument/2006/relationships/hyperlink" Target="https://www.sciencedirect.com/science/journal/019339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679258" y="256567"/>
            <a:ext cx="23430642" cy="3190519"/>
          </a:xfrm>
          <a:prstGeom prst="rect">
            <a:avLst/>
          </a:prstGeom>
          <a:gradFill>
            <a:gsLst>
              <a:gs pos="0">
                <a:srgbClr val="336699"/>
              </a:gs>
              <a:gs pos="50000">
                <a:srgbClr val="FFFFFF"/>
              </a:gs>
              <a:gs pos="100000">
                <a:srgbClr val="336699"/>
              </a:gs>
            </a:gsLst>
            <a:lin ang="5400000" scaled="0"/>
          </a:gradFill>
          <a:ln>
            <a:noFill/>
          </a:ln>
        </p:spPr>
        <p:txBody>
          <a:bodyPr spcFirstLastPara="1" wrap="square" lIns="140425" tIns="70200" rIns="140425" bIns="702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7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646913" y="3540550"/>
            <a:ext cx="11954661" cy="602226"/>
          </a:xfrm>
          <a:prstGeom prst="rect">
            <a:avLst/>
          </a:prstGeom>
          <a:gradFill>
            <a:gsLst>
              <a:gs pos="0">
                <a:srgbClr val="336699"/>
              </a:gs>
              <a:gs pos="50000">
                <a:srgbClr val="FFFFFF"/>
              </a:gs>
              <a:gs pos="100000">
                <a:srgbClr val="336699"/>
              </a:gs>
            </a:gsLst>
            <a:lin ang="5400000" scaled="0"/>
          </a:gradFill>
          <a:ln>
            <a:noFill/>
          </a:ln>
        </p:spPr>
        <p:txBody>
          <a:bodyPr spcFirstLastPara="1" wrap="square" lIns="140425" tIns="70200" rIns="140425" bIns="702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b="1" i="0" u="none" strike="noStrike" cap="none">
                <a:solidFill>
                  <a:srgbClr val="C00000"/>
                </a:solidFill>
                <a:latin typeface="Arial Black"/>
                <a:ea typeface="Arial Black"/>
                <a:cs typeface="Arial Black"/>
                <a:sym typeface="Arial Black"/>
              </a:rPr>
              <a:t>Introduction</a:t>
            </a: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15592927" y="9224448"/>
            <a:ext cx="9071810" cy="593319"/>
          </a:xfrm>
          <a:prstGeom prst="rect">
            <a:avLst/>
          </a:prstGeom>
          <a:gradFill>
            <a:gsLst>
              <a:gs pos="0">
                <a:srgbClr val="336699"/>
              </a:gs>
              <a:gs pos="50000">
                <a:srgbClr val="FFFFFF"/>
              </a:gs>
              <a:gs pos="100000">
                <a:srgbClr val="336699"/>
              </a:gs>
            </a:gsLst>
            <a:lin ang="5400000" scaled="0"/>
          </a:gradFill>
          <a:ln>
            <a:noFill/>
          </a:ln>
        </p:spPr>
        <p:txBody>
          <a:bodyPr spcFirstLastPara="1" wrap="square" lIns="140425" tIns="70200" rIns="140425" bIns="702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b="1" i="0" u="none" strike="noStrike" cap="none" dirty="0">
                <a:solidFill>
                  <a:srgbClr val="C00000"/>
                </a:solidFill>
                <a:latin typeface="Arial Black"/>
                <a:ea typeface="Arial Black"/>
                <a:cs typeface="Arial Black"/>
                <a:sym typeface="Arial Black"/>
              </a:rPr>
              <a:t>Conclusion</a:t>
            </a:r>
            <a:endParaRPr sz="3900" b="1" i="0" u="none" strike="noStrike" cap="none" dirty="0">
              <a:solidFill>
                <a:srgbClr val="C0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1376969" y="568956"/>
            <a:ext cx="23561803" cy="694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00" tIns="39000" rIns="78000" bIns="39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SURVEY FOR THE DETERMINATION OF TYPES OF SCREEN EXPOSURE AND DURATION IN CHILDREN BETWEEN </a:t>
            </a:r>
            <a:endParaRPr lang="en-US"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3660696" y="1558656"/>
            <a:ext cx="17881758" cy="1236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00" tIns="39000" rIns="78000" bIns="39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tr-TR" sz="24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Muhammed Nuri SÜS</a:t>
            </a:r>
            <a:r>
              <a:rPr lang="tr-TR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Ayşegül Doğan DEMİR</a:t>
            </a:r>
            <a:r>
              <a:rPr lang="tr-TR" sz="2400" b="1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tr-TR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tr-TR" sz="1600" b="1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tr-TR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Bezmialem </a:t>
            </a:r>
            <a:r>
              <a:rPr lang="tr-TR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Vakif</a:t>
            </a:r>
            <a:r>
              <a:rPr lang="tr-TR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tr-TR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University</a:t>
            </a:r>
            <a:r>
              <a:rPr lang="tr-TR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School of </a:t>
            </a:r>
            <a:r>
              <a:rPr lang="tr-TR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Medicine</a:t>
            </a:r>
            <a:r>
              <a:rPr lang="tr-TR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tr-TR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Istanbul</a:t>
            </a:r>
            <a:r>
              <a:rPr lang="tr-TR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tr-TR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Turkey</a:t>
            </a:r>
            <a:endParaRPr lang="tr-TR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tr-TR" sz="16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tr-TR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Bezmialem </a:t>
            </a:r>
            <a:r>
              <a:rPr lang="tr-TR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Vakif</a:t>
            </a:r>
            <a:r>
              <a:rPr lang="tr-TR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tr-TR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University</a:t>
            </a:r>
            <a:r>
              <a:rPr lang="tr-TR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School of </a:t>
            </a:r>
            <a:r>
              <a:rPr lang="tr-TR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Medicine</a:t>
            </a:r>
            <a:r>
              <a:rPr lang="tr-TR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tr-TR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Department</a:t>
            </a:r>
            <a:r>
              <a:rPr lang="tr-TR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tr-TR" sz="1600" dirty="0" err="1">
                <a:solidFill>
                  <a:schemeClr val="dk1"/>
                </a:solidFill>
              </a:rPr>
              <a:t>Pediatric</a:t>
            </a:r>
            <a:r>
              <a:rPr lang="tr-TR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tr-TR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Istanbul</a:t>
            </a:r>
            <a:r>
              <a:rPr lang="tr-TR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tr-TR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Turkey</a:t>
            </a:r>
            <a:r>
              <a:rPr lang="tr-TR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lang="tr-TR" dirty="0"/>
          </a:p>
        </p:txBody>
      </p:sp>
      <p:sp>
        <p:nvSpPr>
          <p:cNvPr id="90" name="Shape 90"/>
          <p:cNvSpPr txBox="1"/>
          <p:nvPr/>
        </p:nvSpPr>
        <p:spPr>
          <a:xfrm>
            <a:off x="986698" y="29746800"/>
            <a:ext cx="23498955" cy="2710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00" tIns="39000" rIns="78000" bIns="39000" anchor="t" anchorCtr="0">
            <a:noAutofit/>
          </a:bodyPr>
          <a:lstStyle/>
          <a:p>
            <a:pPr marL="0" marR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79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15592927" y="13089086"/>
            <a:ext cx="9071810" cy="694334"/>
          </a:xfrm>
          <a:prstGeom prst="rect">
            <a:avLst/>
          </a:prstGeom>
          <a:gradFill>
            <a:gsLst>
              <a:gs pos="0">
                <a:srgbClr val="336699"/>
              </a:gs>
              <a:gs pos="50000">
                <a:srgbClr val="FFFFFF"/>
              </a:gs>
              <a:gs pos="100000">
                <a:srgbClr val="336699"/>
              </a:gs>
            </a:gsLst>
            <a:lin ang="5400000" scaled="0"/>
          </a:gradFill>
          <a:ln>
            <a:noFill/>
          </a:ln>
        </p:spPr>
        <p:txBody>
          <a:bodyPr spcFirstLastPara="1" wrap="square" lIns="140425" tIns="70200" rIns="140425" bIns="702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rgbClr val="C00000"/>
                </a:solidFill>
                <a:latin typeface="Arial Black"/>
                <a:ea typeface="Arial Black"/>
                <a:cs typeface="Arial Black"/>
                <a:sym typeface="Arial Black"/>
              </a:rPr>
              <a:t>References</a:t>
            </a:r>
            <a:endParaRPr dirty="0"/>
          </a:p>
        </p:txBody>
      </p:sp>
      <p:sp>
        <p:nvSpPr>
          <p:cNvPr id="93" name="Shape 93" descr="data:image/jpeg;base64,/9j/4AAQSkZJRgABAQAAAQABAAD/2wCEAAkGBxQSEhQUExQWFhIXFx8ZFxgYGSEgHBwfICcaIiAgJh0cHSgiHBwxIB0cITEiJSkrLi4uHB8zODMsNygtLiwBCgoKDg0OGxAQGjQkHyQyNy8vNzcyLSs3Mi01NTEyNDQ3LDQ3LCw0LC41LDQ3Ny8sLCwsLDE4LCwsLCwsLCw0LP/AABEIAEwAoAMBIgACEQEDEQH/xAAbAAABBQEBAAAAAAAAAAAAAAAFAAIDBAYBB//EADwQAAIBAgQCBggFAgYDAAAAAAECAwARBBIhMQUTIkFRYXGBBgcUMlKRsdEVI0JywdLwJDNiobLhFnPC/8QAGQEBAQEBAQEAAAAAAAAAAAAAAAECAwUE/8QAKhEAAgECAwYGAwAAAAAAAAAAAAECESEDEjETIlFhcbEEMkFCwfCBkdH/2gAMAwEAAhEDEQA/APcaVKlQCpUqVAKhs/EmDlMgBGxdsoYdo0N/rRKg/GcTmBQKxKkEm2mxIt2nwoCT2uQ/qjUdyO39NU5UlJJ9qNtTbJl0H99tV+MYuYZjGxAEYO50OVj1AjqFF+LbL+1vpQA84KQ7u58Vb+quewHfKhPfCT9TXfSsEmMAgdCQ6i40yd41q/wIEI4JBtI22g+VzQA/2A75UB7oSPoa6MFINnceCt/VV/jwJRACBeRd9R8riqXouCDICQehGdBYa5u860ByJJQQfajbQ2yZtD/fbVz2uQfqjYfsdf6qfwnZv2r9KFcKxUtwXYkFCbXOvRU9YA6zQBSDiTFwmQEnco2YKO06C31olQfg2JygIVYFiSDbTYE37D40YoBUqVKgFSpUqAGpxpCAQGsRcaD7138YT4X+Q+9CsFjnE8UfR5fLUWy63y3veo8LxWQxzscuZbZOjtckedAGfxdPhf5D70vxdPhf5D70ExfFpVghYZM5LZzl3y26uq96vHGv7WI7Ly7Wtl1va970Bd/GE+F/kPvQvETtK0nLDauo0IDaKSeo23qHDcWkMU7HLmW2To7ZiR52qzwGcuQzWzZ7GwsNFPVQA7E8OZiA4luRa3OAuNtgmuhIq6I5r9MP7rWzuCNu5BQ7iccjySMDsdNfL+aPo5aKInU5W+hoCrjpXkAMkAsAbHmFd7X2t2CmKcQoOUcqPf4tTubmoePRu7oqnTLt5L/3VTJI8HLzMDc6ra4v1/330ARc4hgM45se/wAOo2NxT8DK8YJjgFiBc8wtte2pv30NZJEg5eZib/qtc27fL+KtcBjdGdWOmXbyb/qgJDHNfoB/dW+RwBt3oap4bh7gkIJbgWI5wNhtsU00FqNO5WKUjQ5V+goBwyORJI2Jtc66jw/igCWHnaJo+YraOw1ILaqD2C+1FPxdPhf5D70N4/iGjJZbZs9hcXtdR1VBi+LSLHh2GS7Al+jvYgeVAGfxdPhf5D70vxhPhf5D71STHN7W0dl5diAMutwAb386o4Xi0rYeVjkzhlynLsG7uu1AG/xdPhf5D71x+NIASQ1gLnQfehGK4rIEw7DLdhd+jvYgeVSYvGuZpo+jy+W4Ay63C3vfzoB2Cwi86JuYuflq2TXNbLbbamYbh6cucCVCBYMQTZcpvrrpRZODRBg4DZwLBszXAGlt6anA4QHAUgP74zN0vHWgBOL4fGYIbyoFuQrEmxLWtbXuq62EX2sNzFz2zZNc1rW22qy/AoCqoVJVdVGZrD/epDwmLPzLNzNs2Zr/AFoANhuHJypwJUIFgxBNly3OuulO4V+WOh+YM9xl6wV3F6JpwOEBgFID+8MzdLx1p0PBok9zOvg7eHbQGRxyhnkzGRGJIyjLbzuL3rQYSUlI1ZCgCMQTsdOq3jerUnAIWJJDEnUnO33qb8LSwF3sBYdNtBt29lAZKebmytfmJkNja17lUsOl1W186lwz5AFGbQ+90bkfK1aH/wAfhuxs12N2OdtTYDt7ABXJeCQqpYh7AE6MxOndegM/iZC65Tn13bo3+lqZhp+VILcx85sL2uSFfTo9VtfKjfDOH4eeJJVWVVYXAcsrDxBOldx3B4kyskbvICcgEjDWxFyb2AsTr30qXK60OYuUhJFVC4KKSRsNOu/hes/gVCvHlMjsCBlOW3lYXvWm4bh0ljJKzRk9F0dmvppbexHeNDUkfo/CpBAYEag52+9A1R0YM4vaQXf8scy5zdQC7m1dxfDkKYcGVBoQpJPSuQdNdaKz8Fif38zdert4dtJ+CQkICpIT3Ok3R8Ne6hCqmDX2pjzFz2JK65rEAbbdVUcLgIxh5bTIUzLdgTYZe3WjY4TEHMgDcw6FszX+tRpwKAIUCkIxuVzNYn50ALxPDkyYdTKg0sup6VyDprrT8XhF5s7Z1L8t2KXOYArbbbqok/BISEBUkJ7nSbo+GvdXW4NEWZrHMwIY5muQdCN6AxmJWP8AFZopZGSDkBgOaygN2jpDWtB6AyTNg1M7lyWbIze8Uv0Se+1AjNCeOTCUxlThwLPa1+zXrqx6AwlMTjliJOBDryvhDa5gv+nbbSuUfMejjKuF0UX8fu5F6xTlxGAs7IskpWTK5UFehvYjtrS8HwMMckjQylrqoZeYXA1ax1Y2v/FZb1nTIMTw3OVy85iwa1rdDe/VWr4a+FErLh+XndQWEdrWXQE5dj0jVXmZzxK7CGuj7nMdwNJZTLK8lgoVVWRlAtcknKRc6/7VkfRjD+1455oWlXBQHKt5HIlft1bVR9qu+sTjhumBhdUmn99ybCNOsk9p/g0X4ZjsHhIYoIpEOoRVVgWYnrsDv1mjo5FjnhhV9ZWXJcfvNk/pniCmCnK3zlMq23u2g89ag9BuN+1YVWb/ADU/LlB3DLofvTfTWVcuHiJAMmJjGp6lOY/8azfFsDPhce6YYfl8QWxI2jce83jYk+dG2nUmFhxnhZXZ6r8a/eRf4H6QNPxWVdeSYbRdjZW1YeJv8q03pIl8LPuCI2IIJBBANjcVkeLxJhOK8Oy2WMwtCOra1vrWu9IpAMJOSQBym18jSOjTJipZ4SirNLvT4BXq3JbAQuxLO4uzMSSdT1mneneIk9n5EBInnuqWNiABdjcbaaeJFRerKUHhuH1Gim+u2pqLDRnG4yaZJmRIPyYymU3J1kPSB090eRp7UiyVMecnom+9gr6G8Y9rwkUv6suV/wBw0NAvWy7JgxIjMjiRRmViDY3uNDVX0Vb2DiGIwbv+XMBNEWsNdcw6hr3dlTeuOUDAgEjWVf5qN1gzcMNR8VHLo3VdGbbDRBVUKLACsV61WKRYd0ZkYzqrFWK3U3uDY7VqIeN4c8sLKjM9goVgSdL7A1k/W/KogwwYgf4lCb9gvfytWpvdZy8LF7eNUaThnD4EmzQylmyEFOaXFrjWxY27POhvrKx0kWFUw35plXLbfo3Y+Vl1ongpMGJl5PK5rqR+Xl1Ua65erv76p8clVsfgoiRoJZCD3AKP+Ro9CQrtVJ3pe/IJcJ41HPhVxIIEZTM3dbf5VnPV9xqTET47m3U50dEP6UYHKPkAfOhPDeETRYmbhoB9jdhMD1CO+qeZsvkaJcOkWHjmIQkATQKQL21X+zWczsdnhQipqN6qq6VRpzFC17woWz5SCq3v27dmtW5Zliyi1gTlAA0H/VRrCOcT/pBt1X1F/G2lQ42IO0gb9Mdx3E318dBUbklzPi1JsfHEBneNW1AuQOvvPVTsFh0W5SNUv2KASPKq+LbPChaxzFL99yKl4e5u6XJCGwvvbx66qlvC+U4I4pU5jRKSRfpKCfnXMBhoiA6wxqdwQq3+YGhpYE/4cftP81Nw5QIksP0j6Ui26dA21UZxFEy5mRWIsBdQbXNuupIm6RU2JABBt23H8GlxBLxt3C/mNRUPDJS+ZzubDTbTX+are/QntGzyxPnzIGaO+jKDp2i/VUuNyhACilbqMpGmpA2qpPEGjkJ0Ku1iN+q/lVnifuD9y/UVnM6M1wOtHHGQojUBzlNgAPPt667hgiqzIiqNfdAF7eFd4kl427RqCOojapJUCxsBsFP0rV6szWxDFFHMA7RoSQLEgE28aZGyTEB4wTYkZgDpex8KbwOXNGNALWGg7hVfA9HlkaZyyt2HUkHxrCm6RfE1xLUMESy2SJAyjVgqgi/le1PmjR5QrIrdC9yoJ3tbWoWfNiADbo7Hr1G3hUxP54/9f81pS7kuRLGkcgCQKGYGxUKLgWv9afjBGrKTGrOx0JAvpruadP8A50X7X/8Amq/G5MpjNgdTvttUlJpN8H/CqraLuJmCWNtSco6v96hx0aZc7RozabqCdSBvTeKy2jGgIbQgjTY0seLQgdmXfxFWUtehF6H/2Q=="/>
          <p:cNvSpPr/>
          <p:nvPr/>
        </p:nvSpPr>
        <p:spPr>
          <a:xfrm>
            <a:off x="392787" y="-206516"/>
            <a:ext cx="254126" cy="230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00" tIns="39000" rIns="78000" bIns="39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791326" y="11704730"/>
            <a:ext cx="11810248" cy="592714"/>
          </a:xfrm>
          <a:prstGeom prst="rect">
            <a:avLst/>
          </a:prstGeom>
          <a:gradFill>
            <a:gsLst>
              <a:gs pos="0">
                <a:srgbClr val="336699"/>
              </a:gs>
              <a:gs pos="50000">
                <a:srgbClr val="FFFFFF"/>
              </a:gs>
              <a:gs pos="100000">
                <a:srgbClr val="336699"/>
              </a:gs>
            </a:gsLst>
            <a:lin ang="5400000" scaled="0"/>
          </a:gradFill>
          <a:ln>
            <a:noFill/>
          </a:ln>
        </p:spPr>
        <p:txBody>
          <a:bodyPr spcFirstLastPara="1" wrap="square" lIns="140425" tIns="70200" rIns="140425" bIns="702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b="0" i="0" u="none" strike="noStrike" cap="none" dirty="0">
                <a:solidFill>
                  <a:srgbClr val="C00000"/>
                </a:solidFill>
                <a:latin typeface="Arial Black"/>
                <a:ea typeface="Arial Black"/>
                <a:cs typeface="Arial Black"/>
                <a:sym typeface="Arial Black"/>
              </a:rPr>
              <a:t>Results</a:t>
            </a:r>
            <a:endParaRPr dirty="0"/>
          </a:p>
        </p:txBody>
      </p:sp>
      <p:sp>
        <p:nvSpPr>
          <p:cNvPr id="95" name="Shape 95"/>
          <p:cNvSpPr/>
          <p:nvPr/>
        </p:nvSpPr>
        <p:spPr>
          <a:xfrm>
            <a:off x="679259" y="8569222"/>
            <a:ext cx="11922316" cy="592715"/>
          </a:xfrm>
          <a:prstGeom prst="rect">
            <a:avLst/>
          </a:prstGeom>
          <a:gradFill>
            <a:gsLst>
              <a:gs pos="0">
                <a:srgbClr val="336699"/>
              </a:gs>
              <a:gs pos="50000">
                <a:srgbClr val="FFFFFF"/>
              </a:gs>
              <a:gs pos="100000">
                <a:srgbClr val="336699"/>
              </a:gs>
            </a:gsLst>
            <a:lin ang="5400000" scaled="0"/>
          </a:gradFill>
          <a:ln>
            <a:noFill/>
          </a:ln>
        </p:spPr>
        <p:txBody>
          <a:bodyPr spcFirstLastPara="1" wrap="square" lIns="140425" tIns="70200" rIns="140425" bIns="702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b="1" i="0" u="none" strike="noStrike" cap="none" dirty="0">
                <a:solidFill>
                  <a:srgbClr val="C00000"/>
                </a:solidFill>
                <a:latin typeface="Arial Black"/>
                <a:ea typeface="Arial Black"/>
                <a:cs typeface="Arial Black"/>
                <a:sym typeface="Arial Black"/>
              </a:rPr>
              <a:t>Materials and Methods</a:t>
            </a:r>
            <a:endParaRPr sz="3900" b="1" i="0" u="none" strike="noStrike" cap="none" dirty="0">
              <a:solidFill>
                <a:srgbClr val="C0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5905" y="1558656"/>
            <a:ext cx="1701535" cy="17015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0A53C07-F666-4038-93C8-1984E23E1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8" y="4362963"/>
            <a:ext cx="11954660" cy="300082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recent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inclusion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variety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adapting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virtual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exposure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cause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developmental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inversely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age. 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Academy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Pediatrics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(APA);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limitation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not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spend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time in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spend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aimed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presence,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duration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affecting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exposure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age.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r-TR" altLang="tr-T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2C334C-4C17-4762-ABB8-D94B6BB94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326" y="9477297"/>
            <a:ext cx="11603253" cy="189282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consists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200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0-3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not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Bezmialem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Vakıf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Outpatient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Clinic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structured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asking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epidemiological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exposure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Data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obtained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analyzed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SPSS 21 program. </a:t>
            </a:r>
            <a:endParaRPr kumimoji="0" lang="tr-TR" altLang="tr-T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90546F88-B444-4721-9DB6-EC460C772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326" y="12575597"/>
            <a:ext cx="12237274" cy="337015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participating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93%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7%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men.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72.5%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participating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families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father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25.9%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father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1.6%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72.4%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housewives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27.6%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55.4%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44.6%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girl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exposure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8.9%, 62.8%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exposure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exposure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frequent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21.5%,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exposure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frequent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6.8%.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mother's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child's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model,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mother's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presence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exposure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temperament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presence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exposure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(p=0,003).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r-TR" altLang="tr-T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4" name="Grafik 13">
            <a:extLst>
              <a:ext uri="{FF2B5EF4-FFF2-40B4-BE49-F238E27FC236}">
                <a16:creationId xmlns:a16="http://schemas.microsoft.com/office/drawing/2014/main" id="{B2CE3B1C-522F-4C1A-935A-32B1344DA0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3520516"/>
              </p:ext>
            </p:extLst>
          </p:nvPr>
        </p:nvGraphicFramePr>
        <p:xfrm>
          <a:off x="12736175" y="4136708"/>
          <a:ext cx="7291136" cy="4510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fik 16">
            <a:extLst>
              <a:ext uri="{FF2B5EF4-FFF2-40B4-BE49-F238E27FC236}">
                <a16:creationId xmlns:a16="http://schemas.microsoft.com/office/drawing/2014/main" id="{0EE2C355-BE08-4F6B-AB8B-23C1638440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312022"/>
              </p:ext>
            </p:extLst>
          </p:nvPr>
        </p:nvGraphicFramePr>
        <p:xfrm>
          <a:off x="20027311" y="4104031"/>
          <a:ext cx="3644064" cy="4781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Rectangle 14">
            <a:extLst>
              <a:ext uri="{FF2B5EF4-FFF2-40B4-BE49-F238E27FC236}">
                <a16:creationId xmlns:a16="http://schemas.microsoft.com/office/drawing/2014/main" id="{E96B5D0A-0865-406A-850C-3FCD5787D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92927" y="10371243"/>
            <a:ext cx="9307706" cy="189282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exposed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described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childrenas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temperament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showed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tell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moreabout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risks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exposure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it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seems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onparenting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coping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kumimoji="0" lang="tr-TR" altLang="tr-TR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tr-TR" altLang="tr-T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.</a:t>
            </a: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Metin kutusu 43">
            <a:extLst>
              <a:ext uri="{FF2B5EF4-FFF2-40B4-BE49-F238E27FC236}">
                <a16:creationId xmlns:a16="http://schemas.microsoft.com/office/drawing/2014/main" id="{5D2BA93D-20BA-46E0-81F5-A90AFABFAE58}"/>
              </a:ext>
            </a:extLst>
          </p:cNvPr>
          <p:cNvSpPr txBox="1"/>
          <p:nvPr/>
        </p:nvSpPr>
        <p:spPr>
          <a:xfrm>
            <a:off x="15554250" y="14021947"/>
            <a:ext cx="8931403" cy="64094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 TOPÇU, S . "ÇOCUK VE SANAL ORTAM". Kocatepe Tıp Dergisi 19 (2018 ): 27-33 &lt;</a:t>
            </a:r>
            <a:r>
              <a:rPr lang="tr-TR" sz="1400" u="sng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https://dergipark.org.tr/tr/pub/kocatepetip/issue/33111/411206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&gt;</a:t>
            </a: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Mascheroni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G,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Ólafsson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K.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mobile Internet: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access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opportunities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divides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among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European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children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New Media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2015;17: 1–23.</a:t>
            </a: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tr-TR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Keskindemirci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G,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Gokcay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G.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Screen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exposure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children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language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delay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pilot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J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Faculty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2020;83(1):30-4.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10.26650/IUITFD.2019.0020</a:t>
            </a: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Mendelsohn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AL,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Berkule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SB,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Tomopoulos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S, et al.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Infant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television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video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exposure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associated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limited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parent-child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verbal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interactions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low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socioeconomic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status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households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Arch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Pediatr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AdolescMed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2008; 162:411–417.</a:t>
            </a: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American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Academy of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Pediatrics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Policystatement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Children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adolescents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media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Pediatrics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2013; 132: 958–61.</a:t>
            </a: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American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Academy of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Pediatrics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Announces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New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Recommendations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Children’s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Media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tr-TR" sz="1400" u="sng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https://www.aap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org/en-us/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about-the-aap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aap-press-room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pages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americanacademy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-of-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pediatrics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announces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new-recommendationsfor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tr-TR" sz="1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childrens</a:t>
            </a:r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media-use.aspx Erişim:29.06.2017.</a:t>
            </a: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American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Academy of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Pediatrics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Announces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New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Recommendations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Children’s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Media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https://www.aap. org/en-us/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about-the-aap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aap-press-room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pages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americanacademy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-of-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pediatrics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announces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new-recommendationsfor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childrens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media-use.aspx Erişim:29.06.2017</a:t>
            </a: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8)</a:t>
            </a:r>
            <a:r>
              <a:rPr lang="tr-TR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Mascheroni</a:t>
            </a:r>
            <a:r>
              <a:rPr lang="tr-TR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G, </a:t>
            </a:r>
            <a:r>
              <a:rPr lang="tr-TR" sz="16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Ólafsson</a:t>
            </a:r>
            <a:r>
              <a:rPr lang="tr-TR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K. </a:t>
            </a:r>
            <a:r>
              <a:rPr lang="tr-TR" sz="16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tr-TR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mobile Internet: </a:t>
            </a:r>
            <a:r>
              <a:rPr lang="tr-TR" sz="16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access</a:t>
            </a:r>
            <a:r>
              <a:rPr lang="tr-TR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6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</a:t>
            </a:r>
            <a:r>
              <a:rPr lang="tr-TR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6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opportunities</a:t>
            </a:r>
            <a:r>
              <a:rPr lang="tr-TR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tr-TR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divides</a:t>
            </a:r>
            <a:r>
              <a:rPr lang="tr-TR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among</a:t>
            </a:r>
            <a:r>
              <a:rPr lang="tr-TR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European</a:t>
            </a:r>
            <a:r>
              <a:rPr lang="tr-TR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children</a:t>
            </a:r>
            <a:r>
              <a:rPr lang="tr-TR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New Media </a:t>
            </a:r>
            <a:r>
              <a:rPr lang="tr-TR" sz="16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</a:t>
            </a:r>
            <a:r>
              <a:rPr lang="tr-TR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2015;17: 1–23.</a:t>
            </a: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9)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Garrison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MM,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Christakis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DA. A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Teacher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Living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Room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Media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Babies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Toddlers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Preschoolers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Menlo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Park, CA: Henry J.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Kaiser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Family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Foundation; 2005:5-33.</a:t>
            </a: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10)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Mendelsohn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AL,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Berkule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SB,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Tomopoulos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S, et al.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Infant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television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video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exposure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associated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limited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parent-child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verbal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interactions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low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socioeconomic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status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households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Arch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Pediatr 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AdolescMed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2008; 162:411–417.</a:t>
            </a: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11)</a:t>
            </a:r>
            <a:r>
              <a:rPr lang="tr-TR" sz="105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8"/>
              </a:rPr>
              <a:t>Alexis</a:t>
            </a:r>
            <a:r>
              <a:rPr lang="tr-TR" sz="105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8"/>
              </a:rPr>
              <a:t> </a:t>
            </a:r>
            <a:r>
              <a:rPr lang="tr-TR" sz="105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8"/>
              </a:rPr>
              <a:t>R.Lauricella</a:t>
            </a:r>
            <a:r>
              <a:rPr lang="tr-T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,W. Ellen ,</a:t>
            </a:r>
            <a:r>
              <a:rPr lang="tr-TR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J.R.Victoria</a:t>
            </a:r>
            <a:r>
              <a:rPr lang="tr-T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tr-TR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Young</a:t>
            </a:r>
            <a:r>
              <a:rPr lang="tr-T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Children</a:t>
            </a:r>
            <a:r>
              <a:rPr lang="tr-T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Screen</a:t>
            </a:r>
            <a:r>
              <a:rPr lang="tr-T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Time:The</a:t>
            </a:r>
            <a:r>
              <a:rPr lang="tr-T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Complex</a:t>
            </a:r>
            <a:r>
              <a:rPr lang="tr-T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Role of </a:t>
            </a:r>
            <a:r>
              <a:rPr lang="tr-TR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parent</a:t>
            </a:r>
            <a:r>
              <a:rPr lang="tr-T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tr-T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child</a:t>
            </a:r>
            <a:r>
              <a:rPr lang="tr-T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factors</a:t>
            </a:r>
            <a:r>
              <a:rPr lang="tr-T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tr-TR" sz="2400" b="1" dirty="0">
                <a:solidFill>
                  <a:srgbClr val="505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105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 tooltip="Go to Journal of Applied Developmental Psychology on ScienceDirect"/>
              </a:rPr>
              <a:t>Journal</a:t>
            </a:r>
            <a:r>
              <a:rPr lang="tr-TR" sz="105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 tooltip="Go to Journal of Applied Developmental Psychology on ScienceDirect"/>
              </a:rPr>
              <a:t> of </a:t>
            </a:r>
            <a:r>
              <a:rPr lang="tr-TR" sz="105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 tooltip="Go to Journal of Applied Developmental Psychology on ScienceDirect"/>
              </a:rPr>
              <a:t>Applied</a:t>
            </a:r>
            <a:r>
              <a:rPr lang="tr-TR" sz="105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 tooltip="Go to Journal of Applied Developmental Psychology on ScienceDirect"/>
              </a:rPr>
              <a:t> </a:t>
            </a:r>
            <a:r>
              <a:rPr lang="tr-TR" sz="105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 tooltip="Go to Journal of Applied Developmental Psychology on ScienceDirect"/>
              </a:rPr>
              <a:t>Developmental</a:t>
            </a:r>
            <a:r>
              <a:rPr lang="tr-TR" sz="105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 tooltip="Go to Journal of Applied Developmental Psychology on ScienceDirect"/>
              </a:rPr>
              <a:t> </a:t>
            </a:r>
            <a:r>
              <a:rPr lang="tr-TR" sz="105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 tooltip="Go to Journal of Applied Developmental Psychology on ScienceDirect"/>
              </a:rPr>
              <a:t>Psychology</a:t>
            </a:r>
            <a:r>
              <a:rPr lang="tr-T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05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0" tooltip="Go to table of contents for this volume/issue"/>
              </a:rPr>
              <a:t>Volume 36</a:t>
            </a:r>
            <a:r>
              <a:rPr lang="tr-T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tr-TR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January</a:t>
            </a:r>
            <a:r>
              <a:rPr lang="tr-T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tr-TR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February</a:t>
            </a:r>
            <a:r>
              <a:rPr lang="tr-T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2015, </a:t>
            </a:r>
            <a:r>
              <a:rPr lang="tr-TR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Pages</a:t>
            </a:r>
            <a:r>
              <a:rPr lang="tr-T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11-17.</a:t>
            </a: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857</Words>
  <Application>Microsoft Office PowerPoint</Application>
  <PresentationFormat>Özel</PresentationFormat>
  <Paragraphs>26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Times New Roman</vt:lpstr>
      <vt:lpstr>Arial Black</vt:lpstr>
      <vt:lpstr>Arial Unicode MS</vt:lpstr>
      <vt:lpstr>Arial</vt:lpstr>
      <vt:lpstr>Default Design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muhammed</dc:creator>
  <cp:lastModifiedBy>kübra süs</cp:lastModifiedBy>
  <cp:revision>9</cp:revision>
  <dcterms:modified xsi:type="dcterms:W3CDTF">2021-06-02T19:04:08Z</dcterms:modified>
</cp:coreProperties>
</file>